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618F3DE1-4790-4961-8499-FF171556EFA8}">
          <p14:sldIdLst>
            <p14:sldId id="266"/>
          </p14:sldIdLst>
        </p14:section>
        <p14:section name="Névtelen szakasz" id="{BFAF08DD-835E-4527-B4CA-34A13119DEF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kas Tibor" initials="FT" lastIdx="9" clrIdx="0">
    <p:extLst>
      <p:ext uri="{19B8F6BF-5375-455C-9EA6-DF929625EA0E}">
        <p15:presenceInfo xmlns:p15="http://schemas.microsoft.com/office/powerpoint/2012/main" userId="S-1-5-21-4138107787-1456754775-1411940161-40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4530"/>
    <a:srgbClr val="66A2BE"/>
    <a:srgbClr val="FFCB86"/>
    <a:srgbClr val="FEE2C2"/>
    <a:srgbClr val="0A9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FD31091-2417-48E8-8E98-C3CDC1D89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FD4606C0-2E31-4C4D-9AF5-EBC6B7ED1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45D26B60-4993-4C04-8394-5358DCDE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0B94F360-EDB2-42C1-AEFC-5A8333A7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2083C290-4281-4790-99FE-14DF6686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411A0C7-A4B1-4FD8-B828-6C79A1CB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9EE0595E-B6D5-4C79-83E7-4549D3181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0E39B8A1-3B8D-480B-AA1C-1AEE238A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9472D854-520E-4A42-BF1F-3796A0C1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9813D26A-BE91-48E3-9F0F-FF5890F7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83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CA667FD7-18FA-40D4-8311-71AF64C1C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6C7BF6E0-4AD4-4024-9D53-BA30DD151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E16B71DB-9A80-41B3-80D9-D824D19FA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34B9A9C3-54C9-425E-AAE7-B3F3BA46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E788C736-BC1E-4BAB-8302-B06F30A6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88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835B8C2-D345-4FC6-BDD1-0D2823E3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D7A4746-F125-4E64-875C-1C1B92C3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08487EA1-C77A-4936-BFBA-7A7CADEC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F8D872F8-79F5-47B5-811E-D5996E28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C3DBF5C1-E1AF-4EBD-BC7F-D9FD8B83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513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B5F2F39-7330-4DDA-8F95-D7F587F4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08EB1E2E-53D8-4BD4-88E8-CBD01C4FD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5957E08A-7EF0-4DA0-865F-4E230315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F3FCB0E3-E2B5-45FB-B45D-F14A395E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268FD8DF-82E7-497D-B6F9-501C4446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633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4EF0739-899D-4F77-BDE7-9A8F35B0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C448765-4F47-4BB1-8808-17D1EB53E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329E0B15-5FE2-4F55-BD6B-8516BA87C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0F9BAF18-4774-422B-9341-47ACD279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D1172ED0-51F6-4A53-9473-5C13D8B9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9612D025-DCEC-4C65-BD67-FA8146F8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319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C5558DA-9E9C-498B-B325-CB514217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FB2212A6-C68C-40B8-936D-80D4FF85E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22349B5B-CADF-4402-B39D-FC4EAAAC0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7DC204A0-8D74-47C0-91C1-1A73EF2EC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03F10F7B-815B-4C48-87E2-A090BFCF2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5CC77B52-07C3-4C82-B300-B283FF91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05774ADE-7261-45D8-BF5E-E54389DA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9791BA04-9148-468E-B6C3-A29F3D78D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56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12EF1C8-B201-4863-8D7A-03435FEC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B02923D0-DFBF-48DA-9A88-489CC6B2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F848A39A-AB1E-4462-A016-B6213B63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22D9D42E-BAB0-4AD9-A4FA-B7D761B3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65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F38A515B-8EC3-46CC-9424-086B79F7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56CF7D1E-BAC1-423D-AA37-6926124B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5E8F8C49-D657-4AA7-9360-039DA95B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785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25C5077-A465-40C7-88A2-D3874C7F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79E7D93A-8256-4B07-BAB4-783714036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703668F9-7F62-443C-9AA6-BF192FA6B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511BC504-2E6C-45D8-B12A-8971E04CA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F9C23F8D-5A89-4BA2-A41B-BE8DF338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2DA9D875-AFFB-4B24-9BA9-5B921D16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9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235C07D-4111-4090-98EE-95AE964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77FBD496-3DC2-4535-88C0-77C316A10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D2CF49FA-AE0C-4C95-91BC-60785DB5A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B4908ADA-8826-45F6-99EE-DB1E3535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C1C5011E-2676-4B00-8905-D19CF25A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D6D6983D-57BE-4515-A47C-E6EA2F49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60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2826F966-A91E-48ED-A0B8-E80C41F3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6509C593-ACC3-43E7-910D-8F2DB7E74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602A28E1-A3CD-4902-AFB1-FDCA9A553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DD8B-1842-43AC-9260-1C430B916291}" type="datetimeFigureOut">
              <a:rPr lang="hu-HU" smtClean="0"/>
              <a:pPr/>
              <a:t>2020.10.27.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1B63FE10-6433-4A6A-BB1D-E95AD944A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6D6B08C-8C0A-4975-A367-C5CEDEBC7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7C88-A50C-4F6C-9BA2-757EFDBA73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19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ktorgodeny.hu/lebuktattuk-a-hazug-mediat-122400" TargetMode="External"/><Relationship Id="rId2" Type="http://schemas.openxmlformats.org/officeDocument/2006/relationships/hyperlink" Target="http://www.facebook.com/NormalisEl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2BE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6243" y="-61871"/>
            <a:ext cx="12202517" cy="950022"/>
          </a:xfrm>
          <a:prstGeom prst="rect">
            <a:avLst/>
          </a:prstGeom>
          <a:solidFill>
            <a:srgbClr val="FFCB86"/>
          </a:solidFill>
          <a:ln>
            <a:solidFill>
              <a:srgbClr val="FFCB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övegdoboz 25"/>
          <p:cNvSpPr txBox="1"/>
          <p:nvPr/>
        </p:nvSpPr>
        <p:spPr>
          <a:xfrm>
            <a:off x="7427343" y="10894"/>
            <a:ext cx="477517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közösségi </a:t>
            </a:r>
            <a:r>
              <a:rPr lang="hu-HU" sz="1400" dirty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média </a:t>
            </a:r>
            <a:r>
              <a:rPr lang="hu-HU" sz="1400" dirty="0" smtClean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szerepe a COVID-19 </a:t>
            </a:r>
            <a:r>
              <a:rPr lang="hu-HU" sz="1400" dirty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járvány </a:t>
            </a:r>
            <a:r>
              <a:rPr lang="hu-HU" sz="1400" dirty="0" smtClean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alatt </a:t>
            </a:r>
            <a:endParaRPr lang="hu-HU" sz="1400" dirty="0">
              <a:solidFill>
                <a:srgbClr val="8A453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u-HU" sz="1400" dirty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Ináncsi Mátyás</a:t>
            </a:r>
          </a:p>
          <a:p>
            <a:pPr algn="ctr"/>
            <a:r>
              <a:rPr lang="hu-HU" sz="1100" dirty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Nemzeti Közszolgálati Egyetem – Hadtudományi és Honvédtisztképző Kar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0" y="175527"/>
            <a:ext cx="3920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err="1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Pandémiás</a:t>
            </a:r>
            <a:r>
              <a:rPr lang="hu-HU" sz="1600" dirty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kihívások – digitális válaszok</a:t>
            </a:r>
          </a:p>
          <a:p>
            <a:pPr algn="ctr"/>
            <a:r>
              <a:rPr lang="hu-HU" sz="1600" dirty="0">
                <a:solidFill>
                  <a:srgbClr val="8A453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 tudományos-szakmai konferencia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198408" y="1016000"/>
            <a:ext cx="11818188" cy="6124754"/>
          </a:xfrm>
          <a:prstGeom prst="rect">
            <a:avLst/>
          </a:prstGeom>
          <a:noFill/>
        </p:spPr>
        <p:txBody>
          <a:bodyPr wrap="square" numCol="3" spcCol="216000" rtlCol="0">
            <a:spAutoFit/>
          </a:bodyPr>
          <a:lstStyle/>
          <a:p>
            <a:pPr algn="just"/>
            <a:r>
              <a:rPr lang="hu-HU" sz="1600" dirty="0"/>
              <a:t>Bevezető</a:t>
            </a:r>
          </a:p>
          <a:p>
            <a:pPr algn="just"/>
            <a:r>
              <a:rPr lang="hu-HU" sz="1200" dirty="0"/>
              <a:t>A COVID-19 járvány egyik mellékhatása a magas szinten </a:t>
            </a:r>
            <a:r>
              <a:rPr lang="hu-HU" sz="1200" dirty="0" smtClean="0"/>
              <a:t>jelentkező „</a:t>
            </a:r>
            <a:r>
              <a:rPr lang="hu-HU" sz="1200" dirty="0" err="1" smtClean="0"/>
              <a:t>infodémiás</a:t>
            </a:r>
            <a:r>
              <a:rPr lang="hu-HU" sz="1200" dirty="0" smtClean="0"/>
              <a:t>” állapot. </a:t>
            </a:r>
            <a:r>
              <a:rPr lang="hu-HU" sz="1200" dirty="0"/>
              <a:t>B</a:t>
            </a:r>
            <a:r>
              <a:rPr lang="hu-HU" sz="1200" dirty="0" smtClean="0"/>
              <a:t>őséges </a:t>
            </a:r>
            <a:r>
              <a:rPr lang="hu-HU" sz="1200" dirty="0"/>
              <a:t>információmennyiség </a:t>
            </a:r>
            <a:r>
              <a:rPr lang="hu-HU" sz="1200" dirty="0" smtClean="0"/>
              <a:t>jelenik meg, </a:t>
            </a:r>
            <a:r>
              <a:rPr lang="hu-HU" sz="1200" dirty="0"/>
              <a:t>amelyekből nem mind </a:t>
            </a:r>
            <a:r>
              <a:rPr lang="hu-HU" sz="1200" dirty="0" smtClean="0"/>
              <a:t>megbízható</a:t>
            </a:r>
            <a:r>
              <a:rPr lang="hu-HU" sz="1200" dirty="0"/>
              <a:t>, </a:t>
            </a:r>
            <a:r>
              <a:rPr lang="hu-HU" sz="1200" dirty="0" smtClean="0"/>
              <a:t>valamint az </a:t>
            </a:r>
            <a:r>
              <a:rPr lang="hu-HU" sz="1200" dirty="0"/>
              <a:t>emberek számára </a:t>
            </a:r>
            <a:r>
              <a:rPr lang="hu-HU" sz="1200" dirty="0" smtClean="0"/>
              <a:t>nehézséget jelent hiteles információhoz jutni. </a:t>
            </a:r>
            <a:endParaRPr lang="hu-HU" sz="1200" dirty="0"/>
          </a:p>
          <a:p>
            <a:pPr algn="just"/>
            <a:r>
              <a:rPr lang="hu-HU" sz="1200" dirty="0" smtClean="0"/>
              <a:t>Magyarországon és más országokban, a közösségi </a:t>
            </a:r>
            <a:r>
              <a:rPr lang="hu-HU" sz="1200" dirty="0"/>
              <a:t>médiaplatformokon </a:t>
            </a:r>
            <a:r>
              <a:rPr lang="hu-HU" sz="1200" dirty="0" smtClean="0"/>
              <a:t> egyaránt megjelentek és felerősödtek a maszk </a:t>
            </a:r>
            <a:r>
              <a:rPr lang="hu-HU" sz="1200" dirty="0"/>
              <a:t>és koronavírus „tagadó” </a:t>
            </a:r>
            <a:r>
              <a:rPr lang="hu-HU" sz="1200" dirty="0" smtClean="0"/>
              <a:t>csoportok</a:t>
            </a:r>
            <a:r>
              <a:rPr lang="hu-HU" sz="1200" dirty="0"/>
              <a:t> </a:t>
            </a:r>
            <a:r>
              <a:rPr lang="hu-HU" sz="1200" i="1" dirty="0" smtClean="0"/>
              <a:t>(pl</a:t>
            </a:r>
            <a:r>
              <a:rPr lang="hu-HU" sz="1200" i="1" dirty="0"/>
              <a:t>.: itthon: Normális élethez ragaszkodók csoportja). </a:t>
            </a:r>
            <a:r>
              <a:rPr lang="hu-HU" sz="1200" dirty="0"/>
              <a:t>A csoportokban </a:t>
            </a:r>
            <a:r>
              <a:rPr lang="hu-HU" sz="1200" dirty="0" smtClean="0"/>
              <a:t>terjednek </a:t>
            </a:r>
            <a:r>
              <a:rPr lang="hu-HU" sz="1200" dirty="0"/>
              <a:t>és kiemelkednek a forrás nélküli álhírek, amelyek gyorsan nagy mennyiségű embertömeghez jutnak el [2].</a:t>
            </a:r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r>
              <a:rPr lang="hu-HU" sz="1200" dirty="0"/>
              <a:t>Ezek a </a:t>
            </a:r>
            <a:r>
              <a:rPr lang="hu-HU" sz="1200" dirty="0" smtClean="0"/>
              <a:t>„hírek” </a:t>
            </a:r>
            <a:r>
              <a:rPr lang="hu-HU" sz="1200" dirty="0"/>
              <a:t>gyakran bármiféle valóságtartalom nélkül jutnak el a felhasználókhoz. Ezekkel az oldalakkal szemben a letiltás nem egy működőképes megoldás, mivel a közösségi média szabadságából eredően könnyű új oldalt generálni hasonló néven.   Ezért az ilyen oldalakkal szembeni fellépés nehézkes</a:t>
            </a:r>
            <a:r>
              <a:rPr lang="hu-HU" sz="1200" dirty="0" smtClean="0"/>
              <a:t>. A poszter elkészülte alatt is törölték az oldalt </a:t>
            </a:r>
            <a:r>
              <a:rPr lang="hu-HU" sz="1200" smtClean="0"/>
              <a:t>(normális élet), </a:t>
            </a:r>
            <a:r>
              <a:rPr lang="hu-HU" sz="1200" dirty="0" smtClean="0"/>
              <a:t>majd másnap, már más néven létrejött.</a:t>
            </a:r>
            <a:endParaRPr lang="hu-HU" sz="1200" dirty="0"/>
          </a:p>
          <a:p>
            <a:pPr algn="just"/>
            <a:endParaRPr lang="hu-HU" sz="1200" dirty="0" smtClean="0"/>
          </a:p>
          <a:p>
            <a:pPr algn="just"/>
            <a:r>
              <a:rPr lang="hu-HU" sz="1600" dirty="0" smtClean="0"/>
              <a:t>Bizalom </a:t>
            </a:r>
            <a:r>
              <a:rPr lang="hu-HU" sz="1600" dirty="0"/>
              <a:t>a közösségi médiában</a:t>
            </a:r>
          </a:p>
          <a:p>
            <a:pPr algn="just"/>
            <a:r>
              <a:rPr lang="hu-HU" sz="1200" dirty="0"/>
              <a:t>A közösségi médiaplatformokon jellemző, hogy gondolatokat, tartalmakat osztanak meg a felhasználók bármiféle </a:t>
            </a:r>
            <a:r>
              <a:rPr lang="hu-HU" sz="1200" dirty="0" smtClean="0"/>
              <a:t>forrás megjelölés </a:t>
            </a:r>
            <a:r>
              <a:rPr lang="hu-HU" sz="1200" dirty="0"/>
              <a:t>nélkül. Általában ez poszt, vagy karikatúra (</a:t>
            </a:r>
            <a:r>
              <a:rPr lang="hu-HU" sz="1200" dirty="0" err="1"/>
              <a:t>meme</a:t>
            </a:r>
            <a:r>
              <a:rPr lang="hu-HU" sz="1200" dirty="0"/>
              <a:t>) jelleggel történik. </a:t>
            </a:r>
            <a:r>
              <a:rPr lang="hu-HU" sz="1200" dirty="0" smtClean="0"/>
              <a:t>További problémát okoz a jelen levő </a:t>
            </a:r>
            <a:r>
              <a:rPr lang="hu-HU" sz="1200" dirty="0" err="1" smtClean="0"/>
              <a:t>influencerek</a:t>
            </a:r>
            <a:r>
              <a:rPr lang="hu-HU" sz="1200" dirty="0" smtClean="0"/>
              <a:t> szerepe is. Az </a:t>
            </a:r>
            <a:r>
              <a:rPr lang="hu-HU" sz="1200" dirty="0"/>
              <a:t>álhírekkel, és a dezinformációkkal szembeni fellépésre a letiltás/törlés csak pillanatnyi megoldás.  Arra </a:t>
            </a:r>
            <a:r>
              <a:rPr lang="hu-HU" sz="1200" dirty="0" smtClean="0"/>
              <a:t>akarok választ találni kutatásom során, </a:t>
            </a:r>
            <a:r>
              <a:rPr lang="hu-HU" sz="1200" dirty="0"/>
              <a:t>hogyan tájékozódnak a </a:t>
            </a:r>
            <a:r>
              <a:rPr lang="hu-HU" sz="1200" dirty="0" smtClean="0"/>
              <a:t>felhasználók, </a:t>
            </a:r>
            <a:r>
              <a:rPr lang="hu-HU" sz="1200" dirty="0"/>
              <a:t>és az információkat hogyan ellenőrzik</a:t>
            </a:r>
            <a:r>
              <a:rPr lang="hu-HU" sz="1200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hu-HU" sz="1400" dirty="0" smtClean="0"/>
              <a:t>H1</a:t>
            </a:r>
            <a:r>
              <a:rPr lang="hu-HU" sz="1400" dirty="0"/>
              <a:t>: Elsődleges információforrás a közösségi média </a:t>
            </a:r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r>
              <a:rPr lang="hu-HU" sz="1200" dirty="0" smtClean="0"/>
              <a:t>A </a:t>
            </a:r>
            <a:r>
              <a:rPr lang="hu-HU" sz="1200" dirty="0"/>
              <a:t>felhasználók ~40%-a elsődlegesen külső állami weboldalról,  ~42% pedig  valamilyen közösségi média alapon tájékozódik. Maga a </a:t>
            </a:r>
            <a:r>
              <a:rPr lang="hu-HU" sz="1200" dirty="0" smtClean="0"/>
              <a:t>közösségi média </a:t>
            </a:r>
            <a:r>
              <a:rPr lang="hu-HU" sz="1200" dirty="0"/>
              <a:t>szerepe a vizsgált esetekben jelentős volt. Viszont a </a:t>
            </a:r>
            <a:r>
              <a:rPr lang="hu-HU" sz="1200" dirty="0" err="1" smtClean="0"/>
              <a:t>redditet</a:t>
            </a:r>
            <a:r>
              <a:rPr lang="hu-HU" sz="1200" dirty="0" smtClean="0"/>
              <a:t>, felhasználók </a:t>
            </a:r>
            <a:r>
              <a:rPr lang="hu-HU" sz="1200" dirty="0"/>
              <a:t>kis része jelölte meg, pedig ott </a:t>
            </a:r>
            <a:r>
              <a:rPr lang="hu-HU" sz="1200" dirty="0" smtClean="0"/>
              <a:t>megszokott a </a:t>
            </a:r>
            <a:r>
              <a:rPr lang="hu-HU" sz="1200" dirty="0"/>
              <a:t>forrásmegjelölés.</a:t>
            </a:r>
          </a:p>
          <a:p>
            <a:pPr algn="just"/>
            <a:endParaRPr lang="hu-HU" sz="1400" dirty="0" smtClean="0"/>
          </a:p>
          <a:p>
            <a:pPr algn="just"/>
            <a:r>
              <a:rPr lang="hu-HU" sz="1400" dirty="0" smtClean="0"/>
              <a:t>H2</a:t>
            </a:r>
            <a:r>
              <a:rPr lang="hu-HU" sz="1400" dirty="0"/>
              <a:t>:  A felhasználók a megjelent híreket nem kormányzati oldalon ellenőrzik</a:t>
            </a:r>
          </a:p>
          <a:p>
            <a:pPr algn="just"/>
            <a:r>
              <a:rPr lang="hu-HU" sz="1200" dirty="0"/>
              <a:t>A felmerülő hírekkel </a:t>
            </a:r>
            <a:r>
              <a:rPr lang="hu-HU" sz="1200" dirty="0" smtClean="0"/>
              <a:t>kapcsolatban </a:t>
            </a:r>
            <a:r>
              <a:rPr lang="hu-HU" sz="1200" dirty="0"/>
              <a:t>kiemelten fontos tudni, hogy ezeknek a </a:t>
            </a:r>
            <a:r>
              <a:rPr lang="hu-HU" sz="1200" dirty="0" smtClean="0"/>
              <a:t>valóságtartalmát milyen módon </a:t>
            </a:r>
            <a:r>
              <a:rPr lang="hu-HU" sz="1200" dirty="0"/>
              <a:t>ellenőrzik a felhasználók. Meglepetés volt, hogy a felhasználók nagy része attól függetlenül, </a:t>
            </a:r>
            <a:r>
              <a:rPr lang="hu-HU" sz="1200" dirty="0" smtClean="0"/>
              <a:t>hogy a kormányzati oldalt jelölte meg tájékoztatási javaslatként, nem onnan informálódik. </a:t>
            </a:r>
            <a:r>
              <a:rPr lang="hu-HU" sz="1200" dirty="0"/>
              <a:t>A többség (51%) egy egyszerű </a:t>
            </a:r>
            <a:r>
              <a:rPr lang="hu-HU" sz="1200" dirty="0" err="1"/>
              <a:t>Google</a:t>
            </a:r>
            <a:r>
              <a:rPr lang="hu-HU" sz="1200" dirty="0"/>
              <a:t> kereséssel ellenőrzi az információ valóságtartalmát. Kormányzati forrást csak 33% használ elsődlegesként, ami jelentősen </a:t>
            </a:r>
            <a:r>
              <a:rPr lang="hu-HU" sz="1200" dirty="0" smtClean="0"/>
              <a:t>szembe megy </a:t>
            </a:r>
            <a:r>
              <a:rPr lang="hu-HU" sz="1200" dirty="0"/>
              <a:t>a javaslatával.  Az is kiderült, hogy az </a:t>
            </a:r>
            <a:r>
              <a:rPr lang="hu-HU" sz="1200" dirty="0" err="1"/>
              <a:t>influencereket</a:t>
            </a:r>
            <a:r>
              <a:rPr lang="hu-HU" sz="1200" dirty="0"/>
              <a:t> nem tartják jelentősnek.</a:t>
            </a:r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endParaRPr lang="hu-HU" sz="1400" dirty="0"/>
          </a:p>
          <a:p>
            <a:pPr algn="just"/>
            <a:r>
              <a:rPr lang="hu-HU" sz="1200" dirty="0"/>
              <a:t> </a:t>
            </a:r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1200" dirty="0"/>
          </a:p>
          <a:p>
            <a:pPr algn="just"/>
            <a:endParaRPr lang="hu-HU" sz="700" dirty="0" smtClean="0"/>
          </a:p>
          <a:p>
            <a:pPr algn="just"/>
            <a:endParaRPr lang="hu-HU" sz="700" dirty="0" smtClean="0"/>
          </a:p>
          <a:p>
            <a:pPr algn="just"/>
            <a:endParaRPr lang="hu-HU" sz="700" dirty="0" smtClean="0"/>
          </a:p>
          <a:p>
            <a:pPr algn="just"/>
            <a:endParaRPr lang="hu-HU" sz="700" dirty="0" smtClean="0"/>
          </a:p>
          <a:p>
            <a:pPr algn="just"/>
            <a:r>
              <a:rPr lang="hu-HU" sz="700" dirty="0" smtClean="0"/>
              <a:t>[</a:t>
            </a:r>
            <a:r>
              <a:rPr lang="hu-HU" sz="700" dirty="0"/>
              <a:t>1] </a:t>
            </a:r>
            <a:r>
              <a:rPr lang="en-US" sz="700" dirty="0"/>
              <a:t>WHO 13.</a:t>
            </a:r>
            <a:r>
              <a:rPr lang="hu-HU" sz="700" dirty="0"/>
              <a:t> számú jelentése</a:t>
            </a:r>
            <a:r>
              <a:rPr lang="en-US" sz="700" dirty="0"/>
              <a:t> https://www.who.int/docs/default-source/coronaviruse/situation-reports/20200202-sitrep-13-ncov-v3.</a:t>
            </a:r>
          </a:p>
          <a:p>
            <a:pPr algn="just"/>
            <a:r>
              <a:rPr lang="en-US" sz="700" dirty="0" err="1"/>
              <a:t>pdf?sfvrsn</a:t>
            </a:r>
            <a:r>
              <a:rPr lang="en-US" sz="700" dirty="0"/>
              <a:t>=195f4010_6</a:t>
            </a:r>
            <a:r>
              <a:rPr lang="hu-HU" sz="700" dirty="0"/>
              <a:t> letöltve: 2020.10.20.</a:t>
            </a:r>
          </a:p>
          <a:p>
            <a:pPr algn="just"/>
            <a:r>
              <a:rPr lang="hu-HU" sz="700" dirty="0" smtClean="0"/>
              <a:t>[2] Normális Élethez Ragaszkodók csoportja </a:t>
            </a:r>
            <a:r>
              <a:rPr lang="hu-HU" sz="700" dirty="0" err="1" smtClean="0">
                <a:hlinkClick r:id="rId2"/>
              </a:rPr>
              <a:t>www.facebook.com</a:t>
            </a:r>
            <a:r>
              <a:rPr lang="hu-HU" sz="700" dirty="0" smtClean="0">
                <a:hlinkClick r:id="rId2"/>
              </a:rPr>
              <a:t>/</a:t>
            </a:r>
            <a:r>
              <a:rPr lang="hu-HU" sz="700" dirty="0" err="1" smtClean="0">
                <a:hlinkClick r:id="rId2"/>
              </a:rPr>
              <a:t>NormalisElet</a:t>
            </a:r>
            <a:r>
              <a:rPr lang="hu-HU" sz="700" dirty="0" smtClean="0">
                <a:hlinkClick r:id="rId2"/>
              </a:rPr>
              <a:t>/</a:t>
            </a:r>
            <a:r>
              <a:rPr lang="hu-HU" sz="700" dirty="0" smtClean="0"/>
              <a:t> (A poszter készítésének idejében a ‘Normális élethez ragaszkodók csoportja’ 70 825 követővel rendelkezett)</a:t>
            </a:r>
          </a:p>
          <a:p>
            <a:pPr algn="just"/>
            <a:r>
              <a:rPr lang="hu-HU" sz="700" dirty="0" smtClean="0"/>
              <a:t>[</a:t>
            </a:r>
            <a:r>
              <a:rPr lang="hu-HU" sz="700" dirty="0"/>
              <a:t>3] 1. számú ábra </a:t>
            </a:r>
            <a:r>
              <a:rPr lang="hu-HU" sz="700" dirty="0" smtClean="0"/>
              <a:t>forrása – </a:t>
            </a:r>
            <a:r>
              <a:rPr lang="hu-HU" sz="700" dirty="0"/>
              <a:t>Dr. Gödény: Lebuktattuk a hazug médiát! </a:t>
            </a:r>
            <a:r>
              <a:rPr lang="hu-HU" sz="700" dirty="0">
                <a:hlinkClick r:id="rId3"/>
              </a:rPr>
              <a:t>https://doktorgodeny.hu/lebuktattuk-a-hazug-mediat-122400</a:t>
            </a:r>
            <a:r>
              <a:rPr lang="hu-HU" sz="700" dirty="0"/>
              <a:t> letöltve: 2020.10.20.</a:t>
            </a:r>
          </a:p>
          <a:p>
            <a:pPr algn="just"/>
            <a:r>
              <a:rPr lang="hu-HU" sz="700" dirty="0" smtClean="0"/>
              <a:t>[4] </a:t>
            </a:r>
            <a:r>
              <a:rPr lang="hu-HU" sz="700" dirty="0"/>
              <a:t>Covid-19 járványról történő tájékozódás – Forrás: Saját kutatás, ábra IBM-SPSS </a:t>
            </a:r>
            <a:r>
              <a:rPr lang="hu-HU" sz="700" dirty="0" err="1"/>
              <a:t>statistics</a:t>
            </a:r>
            <a:endParaRPr lang="hu-HU" sz="700" dirty="0"/>
          </a:p>
          <a:p>
            <a:pPr algn="just"/>
            <a:r>
              <a:rPr lang="hu-HU" sz="700" dirty="0" smtClean="0"/>
              <a:t>[5] </a:t>
            </a:r>
            <a:r>
              <a:rPr lang="hu-HU" sz="700" dirty="0"/>
              <a:t>Kereszttábla elemzés – Forrás: Saját kutatás, ábra IBM-SPSS </a:t>
            </a:r>
            <a:r>
              <a:rPr lang="hu-HU" sz="700" dirty="0" err="1"/>
              <a:t>statistics</a:t>
            </a:r>
            <a:endParaRPr lang="hu-HU" sz="700" dirty="0"/>
          </a:p>
          <a:p>
            <a:pPr algn="just"/>
            <a:endParaRPr lang="hu-HU" sz="700" dirty="0"/>
          </a:p>
        </p:txBody>
      </p:sp>
      <p:pic>
        <p:nvPicPr>
          <p:cNvPr id="1026" name="Picture 2" descr="C:\Doktori\1. félév\Poszter\Források\Kinaposztok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9458" y="3522345"/>
            <a:ext cx="3088761" cy="1838326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990597" y="5283202"/>
            <a:ext cx="14732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[3] 1. Számú ábra </a:t>
            </a:r>
          </a:p>
        </p:txBody>
      </p:sp>
      <p:pic>
        <p:nvPicPr>
          <p:cNvPr id="1028" name="Picture 4" descr="C:\Doktori\1. félév\Poszter\H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4581" y="3369728"/>
            <a:ext cx="3247859" cy="2136138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Szövegdoboz 10"/>
          <p:cNvSpPr txBox="1"/>
          <p:nvPr/>
        </p:nvSpPr>
        <p:spPr>
          <a:xfrm>
            <a:off x="5390724" y="5306909"/>
            <a:ext cx="14732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/>
              <a:t>[4] </a:t>
            </a:r>
            <a:r>
              <a:rPr lang="hu-HU" sz="900" dirty="0"/>
              <a:t>2. Számú ábra </a:t>
            </a:r>
          </a:p>
        </p:txBody>
      </p:sp>
      <p:pic>
        <p:nvPicPr>
          <p:cNvPr id="1032" name="Picture 8" descr="C:\Doktori\1. félév\Poszter\H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87680" y="3404449"/>
            <a:ext cx="5223885" cy="2072640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7" name="Szövegdoboz 16"/>
          <p:cNvSpPr txBox="1"/>
          <p:nvPr/>
        </p:nvSpPr>
        <p:spPr>
          <a:xfrm>
            <a:off x="10356424" y="5498255"/>
            <a:ext cx="14732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/>
              <a:t>[5] 3. Számú ábra </a:t>
            </a:r>
          </a:p>
        </p:txBody>
      </p:sp>
    </p:spTree>
    <p:extLst>
      <p:ext uri="{BB962C8B-B14F-4D97-AF65-F5344CB8AC3E}">
        <p14:creationId xmlns:p14="http://schemas.microsoft.com/office/powerpoint/2010/main" val="175902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70DAABA8CC57F43930D8999677C6114" ma:contentTypeVersion="10" ma:contentTypeDescription="Új dokumentum létrehozása." ma:contentTypeScope="" ma:versionID="60f9a4d6622526925c4a33bb88475dea">
  <xsd:schema xmlns:xsd="http://www.w3.org/2001/XMLSchema" xmlns:xs="http://www.w3.org/2001/XMLSchema" xmlns:p="http://schemas.microsoft.com/office/2006/metadata/properties" xmlns:ns3="719214a6-5342-45d3-a25b-a2ed33328e3a" targetNamespace="http://schemas.microsoft.com/office/2006/metadata/properties" ma:root="true" ma:fieldsID="936c50143c766e6d0ad5e088fd93079b" ns3:_="">
    <xsd:import namespace="719214a6-5342-45d3-a25b-a2ed33328e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214a6-5342-45d3-a25b-a2ed33328e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A0FC92-6227-4FB6-8F75-5643EB0055BF}">
  <ds:schemaRefs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719214a6-5342-45d3-a25b-a2ed33328e3a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F163C9A-DAEC-45EC-8B41-D619F15BF6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407A5F-4B86-42D1-9A2E-178BC9186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9214a6-5342-45d3-a25b-a2ed33328e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521</Words>
  <Application>Microsoft Office PowerPoint</Application>
  <PresentationFormat>Szélesvásznú</PresentationFormat>
  <Paragraphs>63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Office-téma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biztonság sokszínű arca Innováció – tudomány – közszolgálat – információbiztonság 2018. november 7-8., E-poszter szekció</dc:title>
  <dc:creator>Gulyás Enikő</dc:creator>
  <cp:lastModifiedBy>Nagyhegyesi Ramóna</cp:lastModifiedBy>
  <cp:revision>101</cp:revision>
  <dcterms:created xsi:type="dcterms:W3CDTF">2018-10-08T07:20:11Z</dcterms:created>
  <dcterms:modified xsi:type="dcterms:W3CDTF">2020-10-27T06:58:43Z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0x010100670DAABA8CC57F43930D8999677C6114</vt:lpwstr>
  </property>
</Properties>
</file>